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561" r:id="rId3"/>
    <p:sldId id="485" r:id="rId4"/>
    <p:sldId id="498" r:id="rId5"/>
    <p:sldId id="497" r:id="rId6"/>
    <p:sldId id="539" r:id="rId7"/>
    <p:sldId id="540" r:id="rId8"/>
    <p:sldId id="544" r:id="rId9"/>
    <p:sldId id="546" r:id="rId10"/>
    <p:sldId id="545" r:id="rId11"/>
    <p:sldId id="537" r:id="rId12"/>
    <p:sldId id="548" r:id="rId13"/>
    <p:sldId id="549" r:id="rId14"/>
    <p:sldId id="550" r:id="rId15"/>
    <p:sldId id="551" r:id="rId16"/>
    <p:sldId id="563" r:id="rId17"/>
    <p:sldId id="553" r:id="rId18"/>
    <p:sldId id="554" r:id="rId19"/>
    <p:sldId id="555" r:id="rId20"/>
    <p:sldId id="556" r:id="rId21"/>
    <p:sldId id="558" r:id="rId22"/>
    <p:sldId id="559" r:id="rId23"/>
    <p:sldId id="557" r:id="rId24"/>
    <p:sldId id="564" r:id="rId25"/>
    <p:sldId id="552" r:id="rId26"/>
    <p:sldId id="459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65" autoAdjust="0"/>
  </p:normalViewPr>
  <p:slideViewPr>
    <p:cSldViewPr>
      <p:cViewPr>
        <p:scale>
          <a:sx n="100" d="100"/>
          <a:sy n="100" d="100"/>
        </p:scale>
        <p:origin x="-516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45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F2AC8-2DC8-4EB9-BA7A-D79129D0D697}" type="datetimeFigureOut">
              <a:rPr lang="zh-CN" altLang="en-US" smtClean="0"/>
              <a:t>2023/5/12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C3660-A31E-4321-A781-703A1A1B6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683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C3660-A31E-4321-A781-703A1A1B67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61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圆角矩形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0" name="副标题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圆角矩形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单圆角矩形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圆角矩形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2023/5/12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836712"/>
            <a:ext cx="8027232" cy="216024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 smtClean="0">
                <a:solidFill>
                  <a:srgbClr val="0070C0"/>
                </a:solidFill>
                <a:effectLst/>
              </a:rPr>
              <a:t> </a:t>
            </a:r>
            <a:r>
              <a:rPr lang="zh-CN" altLang="en-US" sz="4000" b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移动</a:t>
            </a:r>
            <a:r>
              <a:rPr lang="zh-CN" altLang="en-US" sz="40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电视覆盖补</a:t>
            </a:r>
            <a:r>
              <a:rPr lang="zh-CN" altLang="en-US" sz="4000" b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点设备</a:t>
            </a:r>
            <a:r>
              <a:rPr lang="en-US" altLang="zh-CN" sz="4400" b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sz="4400" b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CN" altLang="en-US" sz="48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自研、改造情况汇报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20072" y="4725144"/>
            <a:ext cx="3024336" cy="432048"/>
          </a:xfrm>
        </p:spPr>
        <p:txBody>
          <a:bodyPr>
            <a:normAutofit/>
          </a:bodyPr>
          <a:lstStyle/>
          <a:p>
            <a:fld id="{4574CB34-77B8-481D-8DB0-4699E1A51BA9}" type="datetime2">
              <a:rPr lang="zh-CN" altLang="en-US" sz="2400" b="1" smtClean="0"/>
              <a:t>2023年5月12日</a:t>
            </a:fld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183880" cy="648072"/>
          </a:xfrm>
        </p:spPr>
        <p:txBody>
          <a:bodyPr/>
          <a:lstStyle/>
          <a:p>
            <a:r>
              <a:rPr lang="zh-CN" altLang="en-US" dirty="0" smtClean="0"/>
              <a:t>自研</a:t>
            </a:r>
            <a:r>
              <a:rPr lang="en-US" altLang="zh-CN" dirty="0" smtClean="0"/>
              <a:t>DTV</a:t>
            </a:r>
            <a:r>
              <a:rPr lang="zh-CN" altLang="en-US" dirty="0" smtClean="0"/>
              <a:t>选频处理单元</a:t>
            </a:r>
            <a:r>
              <a:rPr lang="en-US" altLang="zh-CN" dirty="0" smtClean="0"/>
              <a:t>PCB</a:t>
            </a:r>
            <a:r>
              <a:rPr lang="zh-CN" altLang="en-US" dirty="0" smtClean="0"/>
              <a:t>板（实物）</a:t>
            </a:r>
            <a:endParaRPr lang="zh-CN" altLang="en-US" dirty="0"/>
          </a:p>
        </p:txBody>
      </p:sp>
      <p:pic>
        <p:nvPicPr>
          <p:cNvPr id="6147" name="Picture 3" descr="D:\移动直放站研究  2023\☆   移动电视小信号选频板 2023\DTV选频板实物图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" t="5573" r="11434" b="12280"/>
          <a:stretch/>
        </p:blipFill>
        <p:spPr bwMode="auto">
          <a:xfrm rot="10800000">
            <a:off x="1547664" y="1191394"/>
            <a:ext cx="6152012" cy="468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183880" cy="648072"/>
          </a:xfrm>
        </p:spPr>
        <p:txBody>
          <a:bodyPr/>
          <a:lstStyle/>
          <a:p>
            <a:pPr algn="ctr"/>
            <a:r>
              <a:rPr lang="zh-CN" altLang="en-US" dirty="0" smtClean="0"/>
              <a:t>自研</a:t>
            </a:r>
            <a:r>
              <a:rPr lang="en-US" altLang="zh-CN" dirty="0" smtClean="0"/>
              <a:t>DTV</a:t>
            </a:r>
            <a:r>
              <a:rPr lang="zh-CN" altLang="en-US" dirty="0" smtClean="0"/>
              <a:t>选频处理单元</a:t>
            </a:r>
            <a:endParaRPr lang="zh-CN" altLang="en-US" dirty="0"/>
          </a:p>
        </p:txBody>
      </p:sp>
      <p:pic>
        <p:nvPicPr>
          <p:cNvPr id="3074" name="Picture 2" descr="D:\移动直放站研究  2023\☆   移动电视小信号选频板 2023\DTV选频处理器——自研最终版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835696" y="1177592"/>
            <a:ext cx="5544616" cy="41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5376947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①自研的</a:t>
            </a:r>
            <a:r>
              <a:rPr lang="en-US" altLang="zh-CN" sz="2000" dirty="0" smtClean="0">
                <a:solidFill>
                  <a:srgbClr val="FF0000"/>
                </a:solidFill>
              </a:rPr>
              <a:t>DTV</a:t>
            </a:r>
            <a:r>
              <a:rPr lang="zh-CN" altLang="en-US" sz="2000" dirty="0" smtClean="0">
                <a:solidFill>
                  <a:srgbClr val="FF0000"/>
                </a:solidFill>
              </a:rPr>
              <a:t>选频处理器就一块</a:t>
            </a:r>
            <a:r>
              <a:rPr lang="en-US" altLang="zh-CN" sz="2000" dirty="0" smtClean="0">
                <a:solidFill>
                  <a:srgbClr val="FF0000"/>
                </a:solidFill>
              </a:rPr>
              <a:t>PCB</a:t>
            </a:r>
            <a:r>
              <a:rPr lang="zh-CN" altLang="en-US" sz="2000" dirty="0" smtClean="0">
                <a:solidFill>
                  <a:srgbClr val="FF0000"/>
                </a:solidFill>
              </a:rPr>
              <a:t>和一只电源，内部结构大大简化。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②接收电平范围：</a:t>
            </a:r>
            <a:r>
              <a:rPr lang="en-US" altLang="zh-CN" sz="2000" b="1" dirty="0" smtClean="0">
                <a:solidFill>
                  <a:srgbClr val="00B0F0"/>
                </a:solidFill>
              </a:rPr>
              <a:t>-65dBm~-15dBm</a:t>
            </a:r>
            <a:r>
              <a:rPr lang="zh-CN" altLang="en-US" sz="2000" dirty="0" smtClean="0">
                <a:solidFill>
                  <a:srgbClr val="FF0000"/>
                </a:solidFill>
              </a:rPr>
              <a:t>，接收灵敏度比三维</a:t>
            </a:r>
            <a:r>
              <a:rPr lang="en-US" altLang="zh-CN" sz="2000" dirty="0" smtClean="0">
                <a:solidFill>
                  <a:srgbClr val="FF0000"/>
                </a:solidFill>
              </a:rPr>
              <a:t>DTV</a:t>
            </a:r>
            <a:r>
              <a:rPr lang="zh-CN" altLang="en-US" sz="2000" dirty="0" smtClean="0">
                <a:solidFill>
                  <a:srgbClr val="FF0000"/>
                </a:solidFill>
              </a:rPr>
              <a:t>选频处理器</a:t>
            </a:r>
            <a:r>
              <a:rPr lang="zh-CN" altLang="en-US" sz="2000" b="1" dirty="0" smtClean="0">
                <a:solidFill>
                  <a:srgbClr val="00B0F0"/>
                </a:solidFill>
              </a:rPr>
              <a:t>提高了</a:t>
            </a:r>
            <a:r>
              <a:rPr lang="en-US" altLang="zh-CN" sz="2000" b="1" dirty="0" smtClean="0">
                <a:solidFill>
                  <a:srgbClr val="00B0F0"/>
                </a:solidFill>
              </a:rPr>
              <a:t>20dB</a:t>
            </a:r>
            <a:r>
              <a:rPr lang="zh-CN" altLang="en-US" sz="2000" dirty="0" smtClean="0">
                <a:solidFill>
                  <a:srgbClr val="FF0000"/>
                </a:solidFill>
              </a:rPr>
              <a:t>以上。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039864" cy="5040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测试情况：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77942"/>
              </p:ext>
            </p:extLst>
          </p:nvPr>
        </p:nvGraphicFramePr>
        <p:xfrm>
          <a:off x="539552" y="1004443"/>
          <a:ext cx="7992888" cy="50368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0440"/>
                <a:gridCol w="4032448"/>
              </a:tblGrid>
              <a:tr h="3563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2060"/>
                          </a:solidFill>
                          <a:effectLst/>
                        </a:rPr>
                        <a:t>RF</a:t>
                      </a:r>
                      <a:r>
                        <a:rPr lang="zh-CN" sz="1800" kern="100" dirty="0">
                          <a:solidFill>
                            <a:srgbClr val="002060"/>
                          </a:solidFill>
                          <a:effectLst/>
                        </a:rPr>
                        <a:t>输入（激励器输出）</a:t>
                      </a:r>
                      <a:r>
                        <a:rPr lang="en-US" sz="1800" kern="100" dirty="0">
                          <a:solidFill>
                            <a:srgbClr val="002060"/>
                          </a:solidFill>
                          <a:effectLst/>
                        </a:rPr>
                        <a:t>-65dBm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002060"/>
                          </a:solidFill>
                          <a:effectLst/>
                        </a:rPr>
                        <a:t>处理器输出（串接</a:t>
                      </a:r>
                      <a:r>
                        <a:rPr lang="en-US" sz="1800" kern="100" dirty="0">
                          <a:solidFill>
                            <a:srgbClr val="002060"/>
                          </a:solidFill>
                          <a:effectLst/>
                        </a:rPr>
                        <a:t>10dB</a:t>
                      </a:r>
                      <a:r>
                        <a:rPr lang="zh-CN" sz="1800" kern="100" dirty="0">
                          <a:solidFill>
                            <a:srgbClr val="002060"/>
                          </a:solidFill>
                          <a:effectLst/>
                        </a:rPr>
                        <a:t>衰减测试）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</a:tr>
              <a:tr h="46805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7" name="图片 42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05" y="1412776"/>
            <a:ext cx="3715919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41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" y="1412776"/>
            <a:ext cx="3464939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4"/>
          <p:cNvPicPr/>
          <p:nvPr/>
        </p:nvPicPr>
        <p:blipFill>
          <a:blip r:embed="rId4"/>
          <a:stretch>
            <a:fillRect/>
          </a:stretch>
        </p:blipFill>
        <p:spPr>
          <a:xfrm>
            <a:off x="773887" y="3789040"/>
            <a:ext cx="3449718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3"/>
          <p:cNvPicPr/>
          <p:nvPr/>
        </p:nvPicPr>
        <p:blipFill>
          <a:blip r:embed="rId5"/>
          <a:stretch>
            <a:fillRect/>
          </a:stretch>
        </p:blipFill>
        <p:spPr>
          <a:xfrm>
            <a:off x="4672505" y="3804846"/>
            <a:ext cx="3715919" cy="2144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35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216540"/>
              </p:ext>
            </p:extLst>
          </p:nvPr>
        </p:nvGraphicFramePr>
        <p:xfrm>
          <a:off x="539552" y="548680"/>
          <a:ext cx="7992888" cy="50368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0440"/>
                <a:gridCol w="4032448"/>
              </a:tblGrid>
              <a:tr h="3563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2060"/>
                          </a:solidFill>
                          <a:effectLst/>
                        </a:rPr>
                        <a:t>RF</a:t>
                      </a:r>
                      <a:r>
                        <a:rPr lang="zh-CN" sz="1800" kern="100" dirty="0">
                          <a:solidFill>
                            <a:srgbClr val="002060"/>
                          </a:solidFill>
                          <a:effectLst/>
                        </a:rPr>
                        <a:t>输入（激励器输出）</a:t>
                      </a:r>
                      <a:r>
                        <a:rPr lang="en-US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-15dBm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rgbClr val="002060"/>
                          </a:solidFill>
                          <a:effectLst/>
                        </a:rPr>
                        <a:t>处理器输出（串接</a:t>
                      </a:r>
                      <a:r>
                        <a:rPr lang="en-US" sz="1800" kern="100" dirty="0">
                          <a:solidFill>
                            <a:srgbClr val="002060"/>
                          </a:solidFill>
                          <a:effectLst/>
                        </a:rPr>
                        <a:t>10dB</a:t>
                      </a:r>
                      <a:r>
                        <a:rPr lang="zh-CN" sz="1800" kern="100" dirty="0">
                          <a:solidFill>
                            <a:srgbClr val="002060"/>
                          </a:solidFill>
                          <a:effectLst/>
                        </a:rPr>
                        <a:t>衰减测试）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</a:tr>
              <a:tr h="46805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10" name="图片 9" descr="5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982343"/>
            <a:ext cx="3528392" cy="213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7"/>
          <p:cNvPicPr/>
          <p:nvPr/>
        </p:nvPicPr>
        <p:blipFill>
          <a:blip r:embed="rId3"/>
          <a:stretch>
            <a:fillRect/>
          </a:stretch>
        </p:blipFill>
        <p:spPr>
          <a:xfrm>
            <a:off x="4677151" y="957013"/>
            <a:ext cx="3711273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6"/>
          <p:cNvPicPr/>
          <p:nvPr/>
        </p:nvPicPr>
        <p:blipFill>
          <a:blip r:embed="rId4"/>
          <a:stretch>
            <a:fillRect/>
          </a:stretch>
        </p:blipFill>
        <p:spPr>
          <a:xfrm>
            <a:off x="683568" y="3189261"/>
            <a:ext cx="3528392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8"/>
          <p:cNvPicPr/>
          <p:nvPr/>
        </p:nvPicPr>
        <p:blipFill>
          <a:blip r:embed="rId5"/>
          <a:stretch>
            <a:fillRect/>
          </a:stretch>
        </p:blipFill>
        <p:spPr>
          <a:xfrm>
            <a:off x="4703864" y="3189261"/>
            <a:ext cx="3684560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39553" y="5445224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      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结论</a:t>
            </a:r>
            <a:r>
              <a:rPr lang="zh-CN" altLang="zh-CN" sz="2000" b="1" dirty="0">
                <a:solidFill>
                  <a:srgbClr val="FF0000"/>
                </a:solidFill>
              </a:rPr>
              <a:t>：自研</a:t>
            </a:r>
            <a:r>
              <a:rPr lang="en-US" altLang="zh-CN" sz="2000" b="1" dirty="0">
                <a:solidFill>
                  <a:srgbClr val="FF0000"/>
                </a:solidFill>
              </a:rPr>
              <a:t>DTV</a:t>
            </a:r>
            <a:r>
              <a:rPr lang="zh-CN" altLang="zh-CN" sz="2000" b="1" dirty="0">
                <a:solidFill>
                  <a:srgbClr val="FF0000"/>
                </a:solidFill>
              </a:rPr>
              <a:t>选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频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处理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单元</a:t>
            </a:r>
            <a:r>
              <a:rPr lang="zh-CN" altLang="zh-CN" sz="2000" b="1" dirty="0">
                <a:solidFill>
                  <a:srgbClr val="FF0000"/>
                </a:solidFill>
              </a:rPr>
              <a:t>，输入信号</a:t>
            </a:r>
            <a:r>
              <a:rPr lang="en-US" altLang="zh-CN" sz="2000" b="1" dirty="0">
                <a:solidFill>
                  <a:srgbClr val="FF0000"/>
                </a:solidFill>
              </a:rPr>
              <a:t>-65dBm</a:t>
            </a:r>
            <a:r>
              <a:rPr lang="zh-CN" altLang="zh-CN" sz="2000" b="1" dirty="0">
                <a:solidFill>
                  <a:srgbClr val="FF0000"/>
                </a:solidFill>
              </a:rPr>
              <a:t>—</a:t>
            </a:r>
            <a:r>
              <a:rPr lang="en-US" altLang="zh-CN" sz="2000" b="1" dirty="0">
                <a:solidFill>
                  <a:srgbClr val="FF0000"/>
                </a:solidFill>
              </a:rPr>
              <a:t>-15dBm</a:t>
            </a:r>
            <a:r>
              <a:rPr lang="zh-CN" altLang="zh-CN" sz="2000" b="1" dirty="0">
                <a:solidFill>
                  <a:srgbClr val="FF0000"/>
                </a:solidFill>
              </a:rPr>
              <a:t>均能稳定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输出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0dBm</a:t>
            </a:r>
            <a:r>
              <a:rPr lang="zh-CN" altLang="zh-CN" sz="2000" b="1" dirty="0">
                <a:solidFill>
                  <a:srgbClr val="FF0000"/>
                </a:solidFill>
              </a:rPr>
              <a:t>。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7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8183880" cy="576064"/>
          </a:xfrm>
        </p:spPr>
        <p:txBody>
          <a:bodyPr>
            <a:normAutofit/>
          </a:bodyPr>
          <a:lstStyle/>
          <a:p>
            <a:r>
              <a:rPr lang="zh-CN" altLang="zh-CN" sz="2700" dirty="0">
                <a:effectLst/>
              </a:rPr>
              <a:t>自研</a:t>
            </a:r>
            <a:r>
              <a:rPr lang="en-US" altLang="zh-CN" sz="2700" dirty="0">
                <a:effectLst/>
              </a:rPr>
              <a:t>DTV</a:t>
            </a:r>
            <a:r>
              <a:rPr lang="zh-CN" altLang="zh-CN" sz="2700" dirty="0">
                <a:effectLst/>
              </a:rPr>
              <a:t>选频处理单元与三维光纤近端、远端联</a:t>
            </a:r>
            <a:r>
              <a:rPr lang="zh-CN" altLang="zh-CN" sz="2700" dirty="0" smtClean="0">
                <a:effectLst/>
              </a:rPr>
              <a:t>调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241025"/>
              </p:ext>
            </p:extLst>
          </p:nvPr>
        </p:nvGraphicFramePr>
        <p:xfrm>
          <a:off x="539552" y="1004443"/>
          <a:ext cx="7992888" cy="50368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0440"/>
                <a:gridCol w="4032448"/>
              </a:tblGrid>
              <a:tr h="3563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rgbClr val="002060"/>
                          </a:solidFill>
                          <a:effectLst/>
                        </a:rPr>
                        <a:t>RF</a:t>
                      </a:r>
                      <a:r>
                        <a:rPr lang="zh-CN" sz="1800" kern="100" dirty="0">
                          <a:solidFill>
                            <a:srgbClr val="002060"/>
                          </a:solidFill>
                          <a:effectLst/>
                        </a:rPr>
                        <a:t>输入（激励器输出）</a:t>
                      </a:r>
                      <a:r>
                        <a:rPr lang="en-US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-49dBm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光纤远端机</a:t>
                      </a:r>
                      <a:r>
                        <a:rPr lang="zh-CN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（</a:t>
                      </a:r>
                      <a:r>
                        <a:rPr lang="zh-CN" altLang="en-US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串接</a:t>
                      </a:r>
                      <a:r>
                        <a:rPr lang="en-US" altLang="zh-CN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10dB</a:t>
                      </a:r>
                      <a:r>
                        <a:rPr lang="zh-CN" altLang="en-US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衰减器</a:t>
                      </a:r>
                      <a:r>
                        <a:rPr lang="zh-CN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）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</a:tr>
              <a:tr h="46805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5" name="图片 4" descr="98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3744416" cy="2233740"/>
          </a:xfrm>
          <a:prstGeom prst="rect">
            <a:avLst/>
          </a:prstGeom>
        </p:spPr>
      </p:pic>
      <p:pic>
        <p:nvPicPr>
          <p:cNvPr id="6" name="图片 5" descr="90"/>
          <p:cNvPicPr/>
          <p:nvPr/>
        </p:nvPicPr>
        <p:blipFill>
          <a:blip r:embed="rId3"/>
          <a:stretch>
            <a:fillRect/>
          </a:stretch>
        </p:blipFill>
        <p:spPr>
          <a:xfrm>
            <a:off x="683568" y="3733166"/>
            <a:ext cx="3744416" cy="2000090"/>
          </a:xfrm>
          <a:prstGeom prst="rect">
            <a:avLst/>
          </a:prstGeom>
        </p:spPr>
      </p:pic>
      <p:pic>
        <p:nvPicPr>
          <p:cNvPr id="7" name="图片 6" descr="11"/>
          <p:cNvPicPr/>
          <p:nvPr/>
        </p:nvPicPr>
        <p:blipFill>
          <a:blip r:embed="rId4"/>
          <a:stretch>
            <a:fillRect/>
          </a:stretch>
        </p:blipFill>
        <p:spPr>
          <a:xfrm>
            <a:off x="4646463" y="1429046"/>
            <a:ext cx="3741961" cy="2217469"/>
          </a:xfrm>
          <a:prstGeom prst="rect">
            <a:avLst/>
          </a:prstGeom>
        </p:spPr>
      </p:pic>
      <p:pic>
        <p:nvPicPr>
          <p:cNvPr id="8" name="图片 7" descr="13"/>
          <p:cNvPicPr/>
          <p:nvPr/>
        </p:nvPicPr>
        <p:blipFill>
          <a:blip r:embed="rId5"/>
          <a:stretch>
            <a:fillRect/>
          </a:stretch>
        </p:blipFill>
        <p:spPr>
          <a:xfrm>
            <a:off x="4646463" y="3733166"/>
            <a:ext cx="3741961" cy="20000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44" y="5733256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光纤近端机输入射频信号</a:t>
            </a:r>
            <a:r>
              <a:rPr lang="en-US" altLang="zh-CN" dirty="0" smtClean="0"/>
              <a:t>0dBm</a:t>
            </a:r>
            <a:r>
              <a:rPr lang="zh-CN" altLang="en-US" dirty="0" smtClean="0"/>
              <a:t>，远端机输入光功率为</a:t>
            </a:r>
            <a:r>
              <a:rPr lang="en-US" altLang="zh-CN" dirty="0" smtClean="0"/>
              <a:t>-5.6dBm</a:t>
            </a:r>
            <a:r>
              <a:rPr lang="zh-CN" altLang="en-US" dirty="0" smtClean="0"/>
              <a:t>，此时输出</a:t>
            </a:r>
            <a:r>
              <a:rPr lang="en-US" altLang="zh-CN" dirty="0" smtClean="0"/>
              <a:t>RF</a:t>
            </a:r>
            <a:r>
              <a:rPr lang="zh-CN" altLang="en-US" dirty="0" smtClean="0"/>
              <a:t>信号功率为</a:t>
            </a:r>
            <a:r>
              <a:rPr lang="en-US" altLang="zh-CN" dirty="0" smtClean="0"/>
              <a:t>-14.1dBm</a:t>
            </a:r>
            <a:r>
              <a:rPr lang="zh-CN" altLang="en-US" dirty="0" smtClean="0"/>
              <a:t>（光接收功率提高</a:t>
            </a:r>
            <a:r>
              <a:rPr lang="en-US" altLang="zh-CN" dirty="0" smtClean="0"/>
              <a:t>1dB</a:t>
            </a:r>
            <a:r>
              <a:rPr lang="zh-CN" altLang="en-US" dirty="0" smtClean="0"/>
              <a:t>，输出信号可提高</a:t>
            </a:r>
            <a:r>
              <a:rPr lang="en-US" altLang="zh-CN" dirty="0" smtClean="0"/>
              <a:t>2dB</a:t>
            </a:r>
            <a:r>
              <a:rPr lang="zh-CN" altLang="en-US" dirty="0" smtClean="0"/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25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183880" cy="43204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广电传媒大厦空收信号测试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23930"/>
              </p:ext>
            </p:extLst>
          </p:nvPr>
        </p:nvGraphicFramePr>
        <p:xfrm>
          <a:off x="539552" y="1052736"/>
          <a:ext cx="7992888" cy="50368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60440"/>
                <a:gridCol w="4032448"/>
              </a:tblGrid>
              <a:tr h="3563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DS32</a:t>
                      </a:r>
                      <a:r>
                        <a:rPr lang="zh-CN" altLang="en-US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空收信号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光纤远端机</a:t>
                      </a:r>
                      <a:r>
                        <a:rPr lang="zh-CN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（</a:t>
                      </a:r>
                      <a:r>
                        <a:rPr lang="zh-CN" altLang="en-US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串接</a:t>
                      </a:r>
                      <a:r>
                        <a:rPr lang="en-US" altLang="zh-CN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40dB</a:t>
                      </a:r>
                      <a:r>
                        <a:rPr lang="zh-CN" altLang="en-US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衰减器</a:t>
                      </a:r>
                      <a:r>
                        <a:rPr lang="zh-CN" sz="1800" kern="100" dirty="0" smtClean="0">
                          <a:solidFill>
                            <a:srgbClr val="002060"/>
                          </a:solidFill>
                          <a:effectLst/>
                        </a:rPr>
                        <a:t>）</a:t>
                      </a:r>
                      <a:endParaRPr lang="zh-CN" sz="2000" kern="100" dirty="0">
                        <a:solidFill>
                          <a:srgbClr val="00206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</a:tr>
              <a:tr h="46805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 smtClean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2053" name="Picture 5" descr="C:\Users\DELL\Desktop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3773996" cy="226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DELL\Desktop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3773996" cy="222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DELL\Desktop\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64" y="1484784"/>
            <a:ext cx="3670020" cy="22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DELL\Desktop\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64" y="3802944"/>
            <a:ext cx="3670020" cy="2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7504" y="6021288"/>
            <a:ext cx="846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      结论： 自研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DTV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选频处理单元→三维光纤近端机→远端机，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RF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信号基本实现了无失真传输。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62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1484784"/>
            <a:ext cx="6912768" cy="1584176"/>
          </a:xfrm>
        </p:spPr>
        <p:txBody>
          <a:bodyPr>
            <a:no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</a:rPr>
              <a:t>改造</a:t>
            </a:r>
            <a:r>
              <a:rPr lang="zh-CN" altLang="en-US" sz="4800" dirty="0" smtClean="0"/>
              <a:t>：光纤直放站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3791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19256" cy="66182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DTV</a:t>
            </a:r>
            <a:r>
              <a:rPr lang="zh-CN" altLang="en-US" dirty="0" smtClean="0"/>
              <a:t>选频单元与近端机</a:t>
            </a:r>
            <a:r>
              <a:rPr lang="en-US" altLang="zh-CN" dirty="0" smtClean="0"/>
              <a:t>-</a:t>
            </a:r>
            <a:r>
              <a:rPr lang="zh-CN" altLang="en-US" dirty="0" smtClean="0"/>
              <a:t>光纤直放站联调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43608" y="1772816"/>
            <a:ext cx="1944216" cy="7920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索卡编调一体机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47864" y="1772816"/>
            <a:ext cx="972108" cy="7920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40dB</a:t>
            </a:r>
            <a:r>
              <a:rPr lang="zh-CN" altLang="en-US" dirty="0" smtClean="0"/>
              <a:t>衰减器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16016" y="1756589"/>
            <a:ext cx="1944216" cy="7920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光纤近端机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020272" y="1785223"/>
            <a:ext cx="972108" cy="7920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8dB</a:t>
            </a:r>
            <a:r>
              <a:rPr lang="zh-CN" altLang="en-US" dirty="0" smtClean="0"/>
              <a:t>光衰减器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562110" y="3429000"/>
            <a:ext cx="1944216" cy="792088"/>
          </a:xfrm>
          <a:prstGeom prst="rect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</a:rPr>
              <a:t>光纤直放站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43608" y="3429000"/>
            <a:ext cx="1944216" cy="7920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CATV </a:t>
            </a:r>
          </a:p>
          <a:p>
            <a:pPr algn="ctr"/>
            <a:r>
              <a:rPr lang="zh-CN" altLang="en-US" dirty="0" smtClean="0"/>
              <a:t>高清机顶盒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99592" y="4941168"/>
            <a:ext cx="1925690" cy="7920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E8000</a:t>
            </a:r>
            <a:r>
              <a:rPr lang="zh-CN" altLang="en-US" dirty="0" smtClean="0"/>
              <a:t>频谱仪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949518" y="4924265"/>
            <a:ext cx="1925690" cy="7920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DS7000</a:t>
            </a:r>
            <a:r>
              <a:rPr lang="zh-CN" altLang="en-US" dirty="0" smtClean="0"/>
              <a:t>数字电视测试仪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779912" y="3429000"/>
            <a:ext cx="972108" cy="79208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40dB</a:t>
            </a:r>
            <a:r>
              <a:rPr lang="zh-CN" altLang="en-US" dirty="0" smtClean="0"/>
              <a:t>衰减器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4" idx="3"/>
            <a:endCxn id="6" idx="1"/>
          </p:cNvCxnSpPr>
          <p:nvPr/>
        </p:nvCxnSpPr>
        <p:spPr>
          <a:xfrm>
            <a:off x="2987824" y="2168860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355976" y="21328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660232" y="213285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8" idx="3"/>
            <a:endCxn id="9" idx="3"/>
          </p:cNvCxnSpPr>
          <p:nvPr/>
        </p:nvCxnSpPr>
        <p:spPr>
          <a:xfrm flipH="1">
            <a:off x="7506326" y="2181267"/>
            <a:ext cx="486054" cy="1643777"/>
          </a:xfrm>
          <a:prstGeom prst="bentConnector3">
            <a:avLst>
              <a:gd name="adj1" fmla="val -4703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9" idx="1"/>
            <a:endCxn id="13" idx="3"/>
          </p:cNvCxnSpPr>
          <p:nvPr/>
        </p:nvCxnSpPr>
        <p:spPr>
          <a:xfrm rot="10800000">
            <a:off x="4752020" y="3825044"/>
            <a:ext cx="810090" cy="127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0"/>
            <a:endCxn id="4" idx="2"/>
          </p:cNvCxnSpPr>
          <p:nvPr/>
        </p:nvCxnSpPr>
        <p:spPr>
          <a:xfrm flipV="1">
            <a:off x="2015716" y="2564904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3" idx="1"/>
            <a:endCxn id="11" idx="3"/>
          </p:cNvCxnSpPr>
          <p:nvPr/>
        </p:nvCxnSpPr>
        <p:spPr>
          <a:xfrm rot="10800000" flipV="1">
            <a:off x="2825282" y="3825044"/>
            <a:ext cx="954630" cy="151216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3" idx="2"/>
            <a:endCxn id="12" idx="1"/>
          </p:cNvCxnSpPr>
          <p:nvPr/>
        </p:nvCxnSpPr>
        <p:spPr>
          <a:xfrm rot="16200000" flipH="1">
            <a:off x="4058132" y="4428922"/>
            <a:ext cx="1099221" cy="68355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44068" y="281848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HDMI</a:t>
            </a:r>
            <a:endParaRPr lang="zh-CN" altLang="en-US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7745869" y="29194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光纤</a:t>
            </a:r>
          </a:p>
        </p:txBody>
      </p:sp>
    </p:spTree>
    <p:extLst>
      <p:ext uri="{BB962C8B-B14F-4D97-AF65-F5344CB8AC3E}">
        <p14:creationId xmlns:p14="http://schemas.microsoft.com/office/powerpoint/2010/main" val="31162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147248" cy="661824"/>
          </a:xfrm>
        </p:spPr>
        <p:txBody>
          <a:bodyPr/>
          <a:lstStyle/>
          <a:p>
            <a:r>
              <a:rPr lang="zh-CN" altLang="en-US" dirty="0" smtClean="0"/>
              <a:t>光纤直放站内部结构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1686" y="440602"/>
            <a:ext cx="4536373" cy="604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35464" y="2420888"/>
            <a:ext cx="228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宽带功放单元（</a:t>
            </a:r>
            <a:r>
              <a:rPr lang="en-US" altLang="zh-CN" dirty="0" smtClean="0">
                <a:solidFill>
                  <a:srgbClr val="FF0000"/>
                </a:solidFill>
              </a:rPr>
              <a:t>2W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6" y="3574177"/>
            <a:ext cx="792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</a:rPr>
              <a:t>前置放大、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控制单元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6" name="矩形标注 5"/>
          <p:cNvSpPr/>
          <p:nvPr/>
        </p:nvSpPr>
        <p:spPr>
          <a:xfrm>
            <a:off x="1043608" y="1331797"/>
            <a:ext cx="1800200" cy="435456"/>
          </a:xfrm>
          <a:prstGeom prst="wedgeRectCallout">
            <a:avLst>
              <a:gd name="adj1" fmla="val 30901"/>
              <a:gd name="adj2" fmla="val 158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原为腔体滤波器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3808" y="365112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光纤射频接收单元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8944" y="365112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开关电源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4941168"/>
            <a:ext cx="111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远程控制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通讯模块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0396" y="5202778"/>
            <a:ext cx="101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控制板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7600" y="48604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电池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5839" y="1198392"/>
            <a:ext cx="22322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70C0"/>
                </a:solidFill>
              </a:rPr>
              <a:t>光纤射频接收</a:t>
            </a:r>
            <a:r>
              <a:rPr lang="zh-CN" altLang="en-US" sz="1400" b="1" dirty="0" smtClean="0">
                <a:solidFill>
                  <a:srgbClr val="0070C0"/>
                </a:solidFill>
              </a:rPr>
              <a:t>单元：</a:t>
            </a:r>
            <a:endParaRPr lang="en-US" altLang="zh-CN" sz="1400" b="1" dirty="0" smtClean="0">
              <a:solidFill>
                <a:srgbClr val="0070C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    </a:t>
            </a:r>
            <a:r>
              <a:rPr lang="zh-CN" altLang="en-US" sz="1400" dirty="0" smtClean="0">
                <a:solidFill>
                  <a:srgbClr val="FF0000"/>
                </a:solidFill>
              </a:rPr>
              <a:t>有</a:t>
            </a:r>
            <a:r>
              <a:rPr lang="en-US" altLang="zh-CN" sz="1400" dirty="0" smtClean="0">
                <a:solidFill>
                  <a:srgbClr val="FF0000"/>
                </a:solidFill>
              </a:rPr>
              <a:t>2</a:t>
            </a:r>
            <a:r>
              <a:rPr lang="zh-CN" altLang="en-US" sz="1400" dirty="0" smtClean="0">
                <a:solidFill>
                  <a:srgbClr val="FF0000"/>
                </a:solidFill>
              </a:rPr>
              <a:t>路光纤输入，自动切换。通过</a:t>
            </a:r>
            <a:r>
              <a:rPr lang="en-US" altLang="zh-CN" sz="1400" dirty="0" smtClean="0">
                <a:solidFill>
                  <a:srgbClr val="FF0000"/>
                </a:solidFill>
              </a:rPr>
              <a:t>O-E</a:t>
            </a:r>
            <a:r>
              <a:rPr lang="zh-CN" altLang="en-US" sz="1400" dirty="0" smtClean="0">
                <a:solidFill>
                  <a:srgbClr val="FF0000"/>
                </a:solidFill>
              </a:rPr>
              <a:t>转换输出射频信号。</a:t>
            </a:r>
            <a:endParaRPr lang="zh-CN" altLang="en-US" sz="1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90457" y="2204864"/>
            <a:ext cx="2232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70C0"/>
                </a:solidFill>
              </a:rPr>
              <a:t>前置放大、控制单元：</a:t>
            </a:r>
            <a:endParaRPr lang="en-US" altLang="zh-CN" sz="1400" b="1" dirty="0" smtClean="0">
              <a:solidFill>
                <a:srgbClr val="0070C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    </a:t>
            </a:r>
            <a:r>
              <a:rPr lang="zh-CN" altLang="en-US" sz="1400" dirty="0" smtClean="0">
                <a:solidFill>
                  <a:srgbClr val="FF0000"/>
                </a:solidFill>
              </a:rPr>
              <a:t>对输入</a:t>
            </a:r>
            <a:r>
              <a:rPr lang="en-US" altLang="zh-CN" sz="1400" dirty="0" smtClean="0">
                <a:solidFill>
                  <a:srgbClr val="FF0000"/>
                </a:solidFill>
              </a:rPr>
              <a:t>RF</a:t>
            </a:r>
            <a:r>
              <a:rPr lang="zh-CN" altLang="en-US" sz="1400" dirty="0" smtClean="0">
                <a:solidFill>
                  <a:srgbClr val="FF0000"/>
                </a:solidFill>
              </a:rPr>
              <a:t>信号进行检测，输入信号需要在</a:t>
            </a:r>
            <a:r>
              <a:rPr lang="en-US" altLang="zh-CN" sz="1400" dirty="0" smtClean="0">
                <a:solidFill>
                  <a:srgbClr val="FF0000"/>
                </a:solidFill>
              </a:rPr>
              <a:t>-10~0dBm</a:t>
            </a:r>
            <a:r>
              <a:rPr lang="zh-CN" altLang="en-US" sz="1400" dirty="0" smtClean="0">
                <a:solidFill>
                  <a:srgbClr val="FF0000"/>
                </a:solidFill>
              </a:rPr>
              <a:t>范围，否则切断功放电源。同时检测功放输出功率，通过控制</a:t>
            </a:r>
            <a:r>
              <a:rPr lang="en-US" altLang="zh-CN" sz="1400" dirty="0" smtClean="0">
                <a:solidFill>
                  <a:srgbClr val="FF0000"/>
                </a:solidFill>
              </a:rPr>
              <a:t>PE4302</a:t>
            </a:r>
            <a:r>
              <a:rPr lang="zh-CN" altLang="en-US" sz="1400" dirty="0" smtClean="0">
                <a:solidFill>
                  <a:srgbClr val="FF0000"/>
                </a:solidFill>
              </a:rPr>
              <a:t>数控衰减器，输出电平控制在</a:t>
            </a:r>
            <a:r>
              <a:rPr lang="en-US" altLang="zh-CN" sz="1400" dirty="0" smtClean="0">
                <a:solidFill>
                  <a:srgbClr val="FF0000"/>
                </a:solidFill>
              </a:rPr>
              <a:t>3dBm</a:t>
            </a:r>
            <a:r>
              <a:rPr lang="zh-CN" altLang="en-US" sz="1400" dirty="0" smtClean="0">
                <a:solidFill>
                  <a:srgbClr val="FF0000"/>
                </a:solidFill>
              </a:rPr>
              <a:t>左右，从而使宽带功放输出功率恒定</a:t>
            </a:r>
            <a:r>
              <a:rPr lang="zh-CN" altLang="en-US" dirty="0" smtClean="0">
                <a:solidFill>
                  <a:srgbClr val="0070C0"/>
                </a:solidFill>
              </a:rPr>
              <a:t>输出</a:t>
            </a:r>
            <a:r>
              <a:rPr lang="en-US" altLang="zh-CN" dirty="0" smtClean="0">
                <a:solidFill>
                  <a:srgbClr val="0070C0"/>
                </a:solidFill>
              </a:rPr>
              <a:t>2W</a:t>
            </a:r>
            <a:r>
              <a:rPr lang="zh-CN" altLang="en-US" sz="1400" dirty="0" smtClean="0">
                <a:solidFill>
                  <a:srgbClr val="FF0000"/>
                </a:solidFill>
              </a:rPr>
              <a:t>。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73689" y="4502019"/>
            <a:ext cx="2232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70C0"/>
                </a:solidFill>
              </a:rPr>
              <a:t>注意：</a:t>
            </a:r>
            <a:endParaRPr lang="en-US" altLang="zh-CN" sz="1400" b="1" dirty="0" smtClean="0">
              <a:solidFill>
                <a:srgbClr val="0070C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en-US" altLang="zh-CN" sz="1400" dirty="0" smtClean="0">
                <a:solidFill>
                  <a:srgbClr val="FF0000"/>
                </a:solidFill>
              </a:rPr>
              <a:t>    </a:t>
            </a:r>
            <a:r>
              <a:rPr lang="zh-CN" altLang="en-US" sz="1400" dirty="0" smtClean="0">
                <a:solidFill>
                  <a:srgbClr val="FF0000"/>
                </a:solidFill>
              </a:rPr>
              <a:t>前置放大控制单元与宽带功放的扁平线必须连接好，否则无法正常工作。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57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147248" cy="5040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光纤直放站中射频功放测试</a:t>
            </a:r>
            <a:endParaRPr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49890" y="5517232"/>
            <a:ext cx="8147248" cy="949856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zh-CN" altLang="en-US" sz="1600" b="0" dirty="0" smtClean="0">
                <a:solidFill>
                  <a:srgbClr val="FF0000"/>
                </a:solidFill>
              </a:rPr>
              <a:t>     结论：在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474-862MHz</a:t>
            </a:r>
            <a:r>
              <a:rPr lang="zh-CN" altLang="en-US" sz="1600" b="0" dirty="0" smtClean="0">
                <a:solidFill>
                  <a:srgbClr val="FF0000"/>
                </a:solidFill>
              </a:rPr>
              <a:t>频率范围，均输出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2W</a:t>
            </a:r>
            <a:r>
              <a:rPr lang="zh-CN" altLang="en-US" sz="1600" b="0" dirty="0" smtClean="0">
                <a:solidFill>
                  <a:srgbClr val="FF0000"/>
                </a:solidFill>
              </a:rPr>
              <a:t>功率，射频放大部分为宽带功率放大；光接收部分也为宽带，为此，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642MHz</a:t>
            </a:r>
            <a:r>
              <a:rPr lang="zh-CN" altLang="en-US" sz="1600" b="0" dirty="0" smtClean="0">
                <a:solidFill>
                  <a:srgbClr val="FF0000"/>
                </a:solidFill>
              </a:rPr>
              <a:t>改成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666MHz</a:t>
            </a:r>
            <a:r>
              <a:rPr lang="zh-CN" altLang="en-US" sz="1600" b="0" dirty="0" smtClean="0">
                <a:solidFill>
                  <a:srgbClr val="FF0000"/>
                </a:solidFill>
              </a:rPr>
              <a:t>仅要改变</a:t>
            </a:r>
            <a:r>
              <a:rPr lang="en-US" altLang="zh-CN" sz="1600" b="0" dirty="0" smtClean="0">
                <a:solidFill>
                  <a:srgbClr val="FF0000"/>
                </a:solidFill>
              </a:rPr>
              <a:t>BPF</a:t>
            </a:r>
            <a:r>
              <a:rPr lang="zh-CN" altLang="en-US" sz="1600" b="0" dirty="0" smtClean="0">
                <a:solidFill>
                  <a:srgbClr val="FF0000"/>
                </a:solidFill>
              </a:rPr>
              <a:t>的频带即可。</a:t>
            </a:r>
            <a:endParaRPr lang="zh-CN" altLang="en-US" sz="1600" b="0" dirty="0">
              <a:solidFill>
                <a:srgbClr val="FF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82778"/>
              </p:ext>
            </p:extLst>
          </p:nvPr>
        </p:nvGraphicFramePr>
        <p:xfrm>
          <a:off x="611560" y="1052736"/>
          <a:ext cx="8003232" cy="472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1616"/>
                <a:gridCol w="4001616"/>
              </a:tblGrid>
              <a:tr h="2361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</a:tr>
              <a:tr h="23617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 descr="C:\Users\DELL\Desktop\新建文件夹\47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16" y="1124744"/>
            <a:ext cx="385519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LL\Desktop\新建文件夹\64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24744"/>
            <a:ext cx="381642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ELL\Desktop\新建文件夹\666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16" y="3501008"/>
            <a:ext cx="3855198" cy="22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LL\Desktop\新建文件夹\862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01009"/>
            <a:ext cx="3816424" cy="22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2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568" y="1484784"/>
            <a:ext cx="8183880" cy="1872208"/>
          </a:xfrm>
        </p:spPr>
        <p:txBody>
          <a:bodyPr>
            <a:no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</a:rPr>
              <a:t>自研</a:t>
            </a:r>
            <a:r>
              <a:rPr lang="zh-CN" altLang="en-US" sz="4800" dirty="0" smtClean="0"/>
              <a:t>：</a:t>
            </a:r>
            <a:r>
              <a:rPr lang="en-US" altLang="zh-CN" sz="4800" dirty="0" smtClean="0"/>
              <a:t>DTV</a:t>
            </a:r>
            <a:r>
              <a:rPr lang="zh-CN" altLang="en-US" sz="4800" dirty="0" smtClean="0"/>
              <a:t>选频处理单元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2653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83880" cy="733832"/>
          </a:xfrm>
        </p:spPr>
        <p:txBody>
          <a:bodyPr/>
          <a:lstStyle/>
          <a:p>
            <a:r>
              <a:rPr lang="zh-CN" altLang="en-US" dirty="0" smtClean="0"/>
              <a:t>系统联调测试情况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183880" cy="1512168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dirty="0" smtClean="0"/>
              <a:t>    在</a:t>
            </a:r>
            <a:r>
              <a:rPr lang="zh-CN" altLang="en-US" dirty="0"/>
              <a:t>光链路衰减</a:t>
            </a:r>
            <a:r>
              <a:rPr lang="en-US" altLang="zh-CN" dirty="0"/>
              <a:t>-5dB</a:t>
            </a:r>
            <a:r>
              <a:rPr lang="zh-CN" altLang="en-US" dirty="0" smtClean="0"/>
              <a:t>情况、自研的选频处理器输出</a:t>
            </a:r>
            <a:r>
              <a:rPr lang="en-US" altLang="zh-CN" dirty="0" smtClean="0"/>
              <a:t>-5dBm</a:t>
            </a:r>
            <a:r>
              <a:rPr lang="zh-CN" altLang="en-US" dirty="0" smtClean="0"/>
              <a:t>左右驱动光纤近端机，光纤直放站输出信号（功分后）测试情况如下：</a:t>
            </a:r>
            <a:endParaRPr lang="zh-CN" altLang="en-US" dirty="0"/>
          </a:p>
        </p:txBody>
      </p:sp>
      <p:pic>
        <p:nvPicPr>
          <p:cNvPr id="3074" name="Picture 2" descr="G:\File_20230505_170430_201162\12345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11512"/>
            <a:ext cx="4032447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G:\12345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611512"/>
            <a:ext cx="398414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66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183880" cy="72008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光纤直放站中的腔体滤波器替换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412776"/>
            <a:ext cx="7920880" cy="4392488"/>
          </a:xfrm>
        </p:spPr>
        <p:txBody>
          <a:bodyPr>
            <a:no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zh-CN" altLang="en-US" sz="2000" dirty="0" smtClean="0"/>
              <a:t>      原覆盖工程中</a:t>
            </a:r>
            <a:r>
              <a:rPr lang="en-US" altLang="zh-CN" sz="2000" dirty="0"/>
              <a:t>FM</a:t>
            </a:r>
            <a:r>
              <a:rPr lang="zh-CN" altLang="en-US" sz="2000" dirty="0"/>
              <a:t>、</a:t>
            </a:r>
            <a:r>
              <a:rPr lang="en-US" altLang="zh-CN" sz="2000" dirty="0"/>
              <a:t>CMMB</a:t>
            </a:r>
            <a:r>
              <a:rPr lang="zh-CN" altLang="en-US" sz="2000" dirty="0"/>
              <a:t>、</a:t>
            </a:r>
            <a:r>
              <a:rPr lang="en-US" altLang="zh-CN" sz="2000" dirty="0"/>
              <a:t>DTV</a:t>
            </a:r>
            <a:r>
              <a:rPr lang="zh-CN" altLang="en-US" sz="2000" dirty="0"/>
              <a:t>等多种信号共缆</a:t>
            </a:r>
            <a:r>
              <a:rPr lang="zh-CN" altLang="en-US" sz="2000" dirty="0" smtClean="0"/>
              <a:t>传输，光纤直放站中需加</a:t>
            </a:r>
            <a:r>
              <a:rPr lang="en-US" altLang="zh-CN" sz="2000" dirty="0" smtClean="0"/>
              <a:t>DTV</a:t>
            </a:r>
            <a:r>
              <a:rPr lang="zh-CN" altLang="en-US" sz="2000" dirty="0" smtClean="0"/>
              <a:t>腔体滤波器（</a:t>
            </a:r>
            <a:r>
              <a:rPr lang="en-US" altLang="zh-CN" sz="2000" dirty="0" err="1" smtClean="0"/>
              <a:t>fo</a:t>
            </a:r>
            <a:r>
              <a:rPr lang="en-US" altLang="zh-CN" sz="2000" dirty="0" smtClean="0"/>
              <a:t>=642MHz BW= 8MHz</a:t>
            </a:r>
            <a:r>
              <a:rPr lang="zh-CN" altLang="en-US" sz="2000" dirty="0" smtClean="0"/>
              <a:t>），现准备采用</a:t>
            </a:r>
            <a:r>
              <a:rPr lang="en-US" altLang="zh-CN" sz="2000" dirty="0" smtClean="0"/>
              <a:t>SAW BPF</a:t>
            </a:r>
            <a:r>
              <a:rPr lang="zh-CN" altLang="en-US" sz="2000" dirty="0" smtClean="0"/>
              <a:t>进行替换，同时发现前置功放</a:t>
            </a:r>
            <a:r>
              <a:rPr lang="en-US" altLang="zh-CN" sz="2000" dirty="0" smtClean="0"/>
              <a:t>RF</a:t>
            </a:r>
            <a:r>
              <a:rPr lang="zh-CN" altLang="en-US" sz="2000" dirty="0" smtClean="0"/>
              <a:t>输入必须在</a:t>
            </a:r>
            <a:r>
              <a:rPr lang="en-US" altLang="zh-CN" sz="2000" dirty="0" smtClean="0"/>
              <a:t>-10dBm~0dBm</a:t>
            </a:r>
            <a:r>
              <a:rPr lang="zh-CN" altLang="en-US" sz="2000" dirty="0" smtClean="0"/>
              <a:t>范围，否则不工作。由于一台光纤近端机带多台光纤直放站，且各路光衰减不同，为此考虑新设计一个</a:t>
            </a:r>
            <a:r>
              <a:rPr lang="zh-CN" altLang="en-US" sz="2000" b="1" dirty="0" smtClean="0">
                <a:solidFill>
                  <a:srgbClr val="00B0F0"/>
                </a:solidFill>
              </a:rPr>
              <a:t>“</a:t>
            </a:r>
            <a:r>
              <a:rPr lang="en-US" altLang="zh-CN" sz="2000" b="1" dirty="0" smtClean="0">
                <a:solidFill>
                  <a:srgbClr val="00B0F0"/>
                </a:solidFill>
              </a:rPr>
              <a:t>SAW BPF+AGC</a:t>
            </a:r>
            <a:r>
              <a:rPr lang="zh-CN" altLang="en-US" sz="2000" b="1" dirty="0" smtClean="0">
                <a:solidFill>
                  <a:srgbClr val="00B0F0"/>
                </a:solidFill>
              </a:rPr>
              <a:t>放大“模块</a:t>
            </a:r>
            <a:r>
              <a:rPr lang="zh-CN" altLang="en-US" sz="2000" dirty="0" smtClean="0"/>
              <a:t>，实现信号滤波和自动输出功率控制的目的，模块输出功率为</a:t>
            </a:r>
            <a:r>
              <a:rPr lang="en-US" altLang="zh-CN" sz="2000" dirty="0" smtClean="0"/>
              <a:t>-5dBm</a:t>
            </a:r>
            <a:r>
              <a:rPr lang="zh-CN" altLang="en-US" sz="2000" dirty="0" smtClean="0"/>
              <a:t>，从而广泛适应不同应用场景。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79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183880" cy="7200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SAW BPF+AGC</a:t>
            </a:r>
            <a:r>
              <a:rPr lang="zh-CN" altLang="en-US" dirty="0" smtClean="0"/>
              <a:t>放大模块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22" y="1628800"/>
            <a:ext cx="7463786" cy="392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右箭头 6"/>
          <p:cNvSpPr/>
          <p:nvPr/>
        </p:nvSpPr>
        <p:spPr>
          <a:xfrm rot="10800000">
            <a:off x="1115616" y="3501008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 rot="10800000">
            <a:off x="7884368" y="3501008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8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183880" cy="720080"/>
          </a:xfrm>
        </p:spPr>
        <p:txBody>
          <a:bodyPr/>
          <a:lstStyle/>
          <a:p>
            <a:r>
              <a:rPr lang="zh-CN" altLang="en-US" dirty="0" smtClean="0"/>
              <a:t>关于光纤直放站中的开关电源问题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412776"/>
            <a:ext cx="7920880" cy="4392488"/>
          </a:xfrm>
        </p:spPr>
        <p:txBody>
          <a:bodyPr>
            <a:no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zh-CN" altLang="en-US" dirty="0" smtClean="0"/>
              <a:t>      经过测试发现，如不需进行远程控制，光纤直放站的很多电路可以省去。开关电源可选择通用型号（实测：</a:t>
            </a:r>
            <a:r>
              <a:rPr lang="en-US" altLang="zh-CN" dirty="0" smtClean="0"/>
              <a:t>30V</a:t>
            </a:r>
            <a:r>
              <a:rPr lang="zh-CN" altLang="en-US" dirty="0" smtClean="0"/>
              <a:t>电源负载电流</a:t>
            </a:r>
            <a:r>
              <a:rPr lang="en-US" altLang="zh-CN" dirty="0" smtClean="0"/>
              <a:t>2.37A</a:t>
            </a:r>
            <a:r>
              <a:rPr lang="zh-CN" altLang="en-US" dirty="0" smtClean="0"/>
              <a:t>），如外购</a:t>
            </a:r>
            <a:r>
              <a:rPr lang="en-US" altLang="zh-CN" dirty="0" smtClean="0"/>
              <a:t>30V</a:t>
            </a:r>
            <a:r>
              <a:rPr lang="zh-CN" altLang="en-US" dirty="0" smtClean="0"/>
              <a:t>单电压的电源，</a:t>
            </a:r>
            <a:r>
              <a:rPr lang="en-US" altLang="zh-CN" dirty="0" smtClean="0"/>
              <a:t>12V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5V</a:t>
            </a:r>
            <a:r>
              <a:rPr lang="zh-CN" altLang="en-US" dirty="0" smtClean="0"/>
              <a:t>可采用</a:t>
            </a:r>
            <a:r>
              <a:rPr lang="en-US" altLang="zh-CN" dirty="0" smtClean="0"/>
              <a:t>DC-DC</a:t>
            </a:r>
            <a:r>
              <a:rPr lang="zh-CN" altLang="en-US" dirty="0" smtClean="0"/>
              <a:t>转换提供。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8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700808"/>
            <a:ext cx="8183880" cy="1368152"/>
          </a:xfrm>
        </p:spPr>
        <p:txBody>
          <a:bodyPr>
            <a:normAutofit/>
          </a:bodyPr>
          <a:lstStyle/>
          <a:p>
            <a:r>
              <a:rPr lang="zh-CN" altLang="en-US" sz="4400" dirty="0" smtClean="0"/>
              <a:t>    后续相关工作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247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692696"/>
            <a:ext cx="7776864" cy="5040560"/>
          </a:xfrm>
        </p:spPr>
        <p:txBody>
          <a:bodyPr>
            <a:normAutofit fontScale="90000"/>
          </a:bodyPr>
          <a:lstStyle/>
          <a:p>
            <a:r>
              <a:rPr lang="zh-CN" altLang="en-US" sz="3100" b="0" dirty="0" smtClean="0">
                <a:solidFill>
                  <a:schemeClr val="tx1"/>
                </a:solidFill>
                <a:effectLst/>
              </a:rPr>
              <a:t>①自研</a:t>
            </a:r>
            <a:r>
              <a:rPr lang="en-US" altLang="zh-CN" sz="3100" b="0" dirty="0" smtClean="0">
                <a:solidFill>
                  <a:schemeClr val="tx1"/>
                </a:solidFill>
                <a:effectLst/>
              </a:rPr>
              <a:t>DTV</a:t>
            </a:r>
            <a:r>
              <a:rPr lang="zh-CN" altLang="en-US" sz="3100" b="0" dirty="0">
                <a:solidFill>
                  <a:schemeClr val="tx1"/>
                </a:solidFill>
                <a:effectLst/>
              </a:rPr>
              <a:t>选频</a:t>
            </a:r>
            <a:r>
              <a:rPr lang="zh-CN" altLang="en-US" sz="3100" b="0" dirty="0" smtClean="0">
                <a:solidFill>
                  <a:schemeClr val="tx1"/>
                </a:solidFill>
                <a:effectLst/>
              </a:rPr>
              <a:t>处理单元试用</a:t>
            </a:r>
            <a:r>
              <a:rPr lang="zh-CN" altLang="en-US" sz="3100" b="0" dirty="0">
                <a:solidFill>
                  <a:schemeClr val="tx1"/>
                </a:solidFill>
                <a:effectLst/>
              </a:rPr>
              <a:t>；</a:t>
            </a:r>
            <a:br>
              <a:rPr lang="zh-CN" altLang="en-US" sz="3100" b="0" dirty="0">
                <a:solidFill>
                  <a:schemeClr val="tx1"/>
                </a:solidFill>
                <a:effectLst/>
              </a:rPr>
            </a:br>
            <a:r>
              <a:rPr lang="en-US" altLang="zh-CN" sz="3100" b="0" dirty="0" smtClean="0">
                <a:solidFill>
                  <a:schemeClr val="tx1"/>
                </a:solidFill>
                <a:effectLst/>
              </a:rPr>
              <a:t/>
            </a:r>
            <a:br>
              <a:rPr lang="en-US" altLang="zh-CN" sz="3100" b="0" dirty="0" smtClean="0">
                <a:solidFill>
                  <a:schemeClr val="tx1"/>
                </a:solidFill>
                <a:effectLst/>
              </a:rPr>
            </a:br>
            <a:r>
              <a:rPr lang="zh-CN" altLang="en-US" sz="3100" b="0" dirty="0" smtClean="0">
                <a:solidFill>
                  <a:schemeClr val="tx1"/>
                </a:solidFill>
                <a:effectLst/>
              </a:rPr>
              <a:t>②确定</a:t>
            </a:r>
            <a:r>
              <a:rPr lang="en-US" altLang="zh-CN" sz="3100" b="0" dirty="0" smtClean="0">
                <a:solidFill>
                  <a:schemeClr val="tx1"/>
                </a:solidFill>
                <a:effectLst/>
              </a:rPr>
              <a:t>DTV</a:t>
            </a:r>
            <a:r>
              <a:rPr lang="zh-CN" altLang="en-US" sz="3100" b="0" dirty="0" smtClean="0">
                <a:solidFill>
                  <a:schemeClr val="tx1"/>
                </a:solidFill>
                <a:effectLst/>
              </a:rPr>
              <a:t>选频处理器数量，准备小批量生产；</a:t>
            </a:r>
            <a:r>
              <a:rPr lang="en-US" altLang="zh-CN" sz="3100" b="0" dirty="0" smtClean="0">
                <a:solidFill>
                  <a:schemeClr val="tx1"/>
                </a:solidFill>
                <a:effectLst/>
              </a:rPr>
              <a:t/>
            </a:r>
            <a:br>
              <a:rPr lang="en-US" altLang="zh-CN" sz="3100" b="0" dirty="0" smtClean="0">
                <a:solidFill>
                  <a:schemeClr val="tx1"/>
                </a:solidFill>
                <a:effectLst/>
              </a:rPr>
            </a:br>
            <a:r>
              <a:rPr lang="en-US" altLang="zh-CN" sz="3100" b="0" dirty="0">
                <a:solidFill>
                  <a:schemeClr val="tx1"/>
                </a:solidFill>
                <a:effectLst/>
              </a:rPr>
              <a:t/>
            </a:r>
            <a:br>
              <a:rPr lang="en-US" altLang="zh-CN" sz="3100" b="0" dirty="0">
                <a:solidFill>
                  <a:schemeClr val="tx1"/>
                </a:solidFill>
                <a:effectLst/>
              </a:rPr>
            </a:br>
            <a:r>
              <a:rPr lang="zh-CN" altLang="en-US" sz="3100" b="0" dirty="0" smtClean="0">
                <a:solidFill>
                  <a:schemeClr val="tx1"/>
                </a:solidFill>
                <a:effectLst/>
              </a:rPr>
              <a:t>③统计光纤直放站、宽带功放数量，确定制作</a:t>
            </a:r>
            <a:r>
              <a:rPr lang="en-US" altLang="zh-CN" sz="3100" b="0" dirty="0" smtClean="0">
                <a:solidFill>
                  <a:schemeClr val="tx1"/>
                </a:solidFill>
                <a:effectLst/>
              </a:rPr>
              <a:t>BPF+AGC</a:t>
            </a:r>
            <a:r>
              <a:rPr lang="zh-CN" altLang="en-US" sz="3100" b="0" dirty="0" smtClean="0">
                <a:solidFill>
                  <a:schemeClr val="tx1"/>
                </a:solidFill>
                <a:effectLst/>
              </a:rPr>
              <a:t>放大模块数量。</a:t>
            </a:r>
            <a:r>
              <a:rPr lang="en-US" altLang="zh-CN" sz="3100" b="0" dirty="0" smtClean="0">
                <a:solidFill>
                  <a:schemeClr val="tx1"/>
                </a:solidFill>
                <a:effectLst/>
              </a:rPr>
              <a:t/>
            </a:r>
            <a:br>
              <a:rPr lang="en-US" altLang="zh-CN" sz="3100" b="0" dirty="0" smtClean="0">
                <a:solidFill>
                  <a:schemeClr val="tx1"/>
                </a:solidFill>
                <a:effectLst/>
              </a:rPr>
            </a:br>
            <a:r>
              <a:rPr lang="en-US" altLang="zh-CN" sz="3100" b="0" dirty="0">
                <a:solidFill>
                  <a:schemeClr val="tx1"/>
                </a:solidFill>
                <a:effectLst/>
              </a:rPr>
              <a:t/>
            </a:r>
            <a:br>
              <a:rPr lang="en-US" altLang="zh-CN" sz="3100" b="0" dirty="0">
                <a:solidFill>
                  <a:schemeClr val="tx1"/>
                </a:solidFill>
                <a:effectLst/>
              </a:rPr>
            </a:br>
            <a:r>
              <a:rPr lang="zh-CN" altLang="en-US" sz="3100" b="0" dirty="0" smtClean="0">
                <a:solidFill>
                  <a:schemeClr val="tx1"/>
                </a:solidFill>
                <a:effectLst/>
              </a:rPr>
              <a:t>④隧道中现用</a:t>
            </a:r>
            <a:r>
              <a:rPr lang="en-US" altLang="zh-CN" sz="3100" b="0" dirty="0" smtClean="0">
                <a:solidFill>
                  <a:schemeClr val="tx1"/>
                </a:solidFill>
                <a:effectLst/>
              </a:rPr>
              <a:t>POI</a:t>
            </a:r>
            <a:r>
              <a:rPr lang="zh-CN" altLang="en-US" sz="3100" b="0" dirty="0" smtClean="0">
                <a:solidFill>
                  <a:schemeClr val="tx1"/>
                </a:solidFill>
                <a:effectLst/>
              </a:rPr>
              <a:t>需要调整。</a:t>
            </a:r>
            <a:r>
              <a:rPr lang="en-US" altLang="zh-CN" sz="3100" b="0" dirty="0" smtClean="0">
                <a:solidFill>
                  <a:schemeClr val="tx1"/>
                </a:solidFill>
                <a:effectLst/>
              </a:rPr>
              <a:t/>
            </a:r>
            <a:br>
              <a:rPr lang="en-US" altLang="zh-CN" sz="3100" b="0" dirty="0" smtClean="0">
                <a:solidFill>
                  <a:schemeClr val="tx1"/>
                </a:solidFill>
                <a:effectLst/>
              </a:rPr>
            </a:br>
            <a:r>
              <a:rPr lang="en-US" altLang="zh-CN" sz="3100" b="0" dirty="0" smtClean="0">
                <a:solidFill>
                  <a:schemeClr val="tx1"/>
                </a:solidFill>
                <a:effectLst/>
              </a:rPr>
              <a:t/>
            </a:r>
            <a:br>
              <a:rPr lang="en-US" altLang="zh-CN" sz="3100" b="0" dirty="0" smtClean="0">
                <a:solidFill>
                  <a:schemeClr val="tx1"/>
                </a:solidFill>
                <a:effectLst/>
              </a:rPr>
            </a:br>
            <a:r>
              <a:rPr lang="zh-CN" altLang="en-US" sz="3100" b="0" dirty="0" smtClean="0">
                <a:solidFill>
                  <a:schemeClr val="tx1"/>
                </a:solidFill>
                <a:effectLst/>
              </a:rPr>
              <a:t>⑤确定覆盖补点工程项目实施计划。</a:t>
            </a:r>
            <a:r>
              <a:rPr lang="en-US" altLang="zh-CN" sz="3100" b="0" dirty="0" smtClean="0">
                <a:solidFill>
                  <a:srgbClr val="0070C0"/>
                </a:solidFill>
              </a:rPr>
              <a:t/>
            </a:r>
            <a:br>
              <a:rPr lang="en-US" altLang="zh-CN" sz="3100" b="0" dirty="0" smtClean="0">
                <a:solidFill>
                  <a:srgbClr val="0070C0"/>
                </a:solidFill>
              </a:rPr>
            </a:br>
            <a:endParaRPr lang="zh-CN" altLang="en-US" sz="2800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7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183880" cy="1051560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altLang="zh-CN" sz="5400" dirty="0" smtClean="0"/>
              <a:t>End</a:t>
            </a:r>
            <a:r>
              <a:rPr lang="zh-CN" altLang="en-US" sz="5400" dirty="0" smtClean="0"/>
              <a:t>！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456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836712"/>
            <a:ext cx="6408712" cy="792088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effectLst/>
              </a:rPr>
              <a:t>覆盖补点关键设备</a:t>
            </a:r>
            <a:r>
              <a:rPr lang="en-US" altLang="zh-CN" dirty="0" smtClean="0">
                <a:solidFill>
                  <a:srgbClr val="FF0000"/>
                </a:solidFill>
                <a:effectLst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effectLst/>
              </a:rPr>
              <a:t>选频处理器</a:t>
            </a:r>
            <a:endParaRPr lang="zh-CN" altLang="en-US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484784"/>
            <a:ext cx="79208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功能：</a:t>
            </a:r>
            <a:endParaRPr lang="en-US" altLang="zh-CN" sz="2800" dirty="0" smtClean="0"/>
          </a:p>
          <a:p>
            <a:pPr algn="just">
              <a:lnSpc>
                <a:spcPct val="150000"/>
              </a:lnSpc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</a:t>
            </a:r>
            <a:r>
              <a:rPr lang="zh-CN" altLang="en-US" sz="2800" dirty="0" smtClean="0"/>
              <a:t>对</a:t>
            </a:r>
            <a:r>
              <a:rPr lang="zh-CN" altLang="en-US" sz="2800" dirty="0"/>
              <a:t>空</a:t>
            </a:r>
            <a:r>
              <a:rPr lang="zh-CN" altLang="en-US" sz="2800" dirty="0" smtClean="0"/>
              <a:t>收的移动电视信号进行处理，将稳定的</a:t>
            </a:r>
            <a:r>
              <a:rPr lang="en-US" altLang="zh-CN" sz="2800" dirty="0" smtClean="0"/>
              <a:t>RF</a:t>
            </a:r>
            <a:r>
              <a:rPr lang="zh-CN" altLang="en-US" sz="2800" dirty="0" smtClean="0"/>
              <a:t>信号输入到光纤近端机，经光纤传输到达光纤直放站（远端机、宽带直放站）进行功率放大，通过覆盖补点天线、泄露电缆实现对弱信号区、隧道进行移动电视覆盖。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7015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039864" cy="504056"/>
          </a:xfrm>
        </p:spPr>
        <p:txBody>
          <a:bodyPr>
            <a:normAutofit fontScale="90000"/>
          </a:bodyPr>
          <a:lstStyle/>
          <a:p>
            <a:r>
              <a:rPr lang="zh-CN" altLang="en-US" sz="2800" dirty="0" smtClean="0"/>
              <a:t>原三维</a:t>
            </a:r>
            <a:r>
              <a:rPr lang="en-US" altLang="zh-CN" sz="2800" dirty="0" smtClean="0"/>
              <a:t>DTV</a:t>
            </a:r>
            <a:r>
              <a:rPr lang="zh-CN" altLang="en-US" sz="2800" dirty="0" smtClean="0"/>
              <a:t>小信号处理单元（原理框图）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3" y="5517232"/>
            <a:ext cx="828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zh-CN" altLang="en-US" sz="2400" dirty="0" smtClean="0"/>
              <a:t>    通过</a:t>
            </a:r>
            <a:r>
              <a:rPr lang="zh-CN" altLang="zh-CN" sz="2400" dirty="0" smtClean="0"/>
              <a:t>改</a:t>
            </a:r>
            <a:r>
              <a:rPr lang="zh-CN" altLang="en-US" sz="2400" dirty="0" smtClean="0"/>
              <a:t>变</a:t>
            </a:r>
            <a:r>
              <a:rPr lang="zh-CN" altLang="zh-CN" sz="2400" dirty="0" smtClean="0"/>
              <a:t>本振</a:t>
            </a:r>
            <a:r>
              <a:rPr lang="zh-CN" altLang="en-US" sz="2400" dirty="0" smtClean="0"/>
              <a:t>频率，可实现</a:t>
            </a:r>
            <a:r>
              <a:rPr lang="en-US" altLang="zh-CN" sz="2400" dirty="0" smtClean="0"/>
              <a:t>DS32</a:t>
            </a:r>
            <a:r>
              <a:rPr lang="zh-CN" altLang="en-US" sz="2400" dirty="0" smtClean="0"/>
              <a:t>频道移动电视无线信号的选频处理，但</a:t>
            </a:r>
            <a:r>
              <a:rPr lang="zh-CN" altLang="en-US" sz="2400" dirty="0" smtClean="0">
                <a:solidFill>
                  <a:srgbClr val="FF0000"/>
                </a:solidFill>
              </a:rPr>
              <a:t>接收灵敏度无法改变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8135825" cy="438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2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039864" cy="57606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原三维</a:t>
            </a:r>
            <a:r>
              <a:rPr lang="en-US" altLang="zh-CN" dirty="0" smtClean="0"/>
              <a:t>DTV</a:t>
            </a:r>
            <a:r>
              <a:rPr lang="zh-CN" altLang="en-US" dirty="0" smtClean="0"/>
              <a:t>小信号处理单元（照片）</a:t>
            </a:r>
            <a:endParaRPr lang="zh-CN" altLang="en-US" dirty="0"/>
          </a:p>
        </p:txBody>
      </p:sp>
      <p:pic>
        <p:nvPicPr>
          <p:cNvPr id="3" name="Picture 2" descr="D:\移动直放站研究  2023\DTV小信号选频单元\DTV小信号单元 (整机布局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432715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63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039864" cy="576064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改本振方案制作的</a:t>
            </a:r>
            <a:r>
              <a:rPr lang="en-US" altLang="zh-CN" sz="2800" dirty="0" smtClean="0"/>
              <a:t>DTV</a:t>
            </a:r>
            <a:r>
              <a:rPr lang="zh-CN" altLang="en-US" sz="2800" dirty="0" smtClean="0"/>
              <a:t>小信号处理单元（照片）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82728" y="5374392"/>
            <a:ext cx="783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</a:rPr>
              <a:t>      改本振频率后，可实现</a:t>
            </a:r>
            <a:r>
              <a:rPr lang="en-US" altLang="zh-CN" sz="2400" dirty="0" smtClean="0">
                <a:solidFill>
                  <a:srgbClr val="00B050"/>
                </a:solidFill>
              </a:rPr>
              <a:t>DS32</a:t>
            </a:r>
            <a:r>
              <a:rPr lang="zh-CN" altLang="en-US" sz="2400" dirty="0" smtClean="0">
                <a:solidFill>
                  <a:srgbClr val="00B050"/>
                </a:solidFill>
              </a:rPr>
              <a:t>频道的选频接收，但无</a:t>
            </a:r>
            <a:endParaRPr lang="en-US" altLang="zh-CN" sz="2400" dirty="0" smtClean="0">
              <a:solidFill>
                <a:srgbClr val="00B050"/>
              </a:solidFill>
            </a:endParaRPr>
          </a:p>
          <a:p>
            <a:r>
              <a:rPr lang="zh-CN" altLang="en-US" sz="2400" dirty="0" smtClean="0">
                <a:solidFill>
                  <a:srgbClr val="00B050"/>
                </a:solidFill>
              </a:rPr>
              <a:t>法改变接收门限</a:t>
            </a:r>
            <a:r>
              <a:rPr lang="en-US" altLang="zh-CN" sz="2400" dirty="0" smtClean="0">
                <a:solidFill>
                  <a:srgbClr val="00B050"/>
                </a:solidFill>
              </a:rPr>
              <a:t>-</a:t>
            </a:r>
            <a:r>
              <a:rPr lang="en-US" altLang="zh-CN" sz="2400" dirty="0" smtClean="0">
                <a:solidFill>
                  <a:srgbClr val="00B050"/>
                </a:solidFill>
              </a:rPr>
              <a:t>45dBm</a:t>
            </a:r>
            <a:r>
              <a:rPr lang="zh-CN" altLang="en-US" sz="2400" dirty="0" smtClean="0">
                <a:solidFill>
                  <a:srgbClr val="00B050"/>
                </a:solidFill>
              </a:rPr>
              <a:t>的原有状况！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pic>
        <p:nvPicPr>
          <p:cNvPr id="1027" name="Picture 3" descr="D:\移动直放站研究  2023\☆   移动电视小信号选频板 2023\DTV选频处理器——改本振方案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621909" y="934211"/>
            <a:ext cx="5954229" cy="446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标注 2"/>
          <p:cNvSpPr/>
          <p:nvPr/>
        </p:nvSpPr>
        <p:spPr>
          <a:xfrm>
            <a:off x="7668344" y="941322"/>
            <a:ext cx="1224136" cy="910613"/>
          </a:xfrm>
          <a:prstGeom prst="wedgeRectCallout">
            <a:avLst>
              <a:gd name="adj1" fmla="val -145329"/>
              <a:gd name="adj2" fmla="val 764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自研本振替换</a:t>
            </a:r>
            <a:r>
              <a:rPr lang="en-US" altLang="zh-CN" dirty="0" smtClean="0">
                <a:solidFill>
                  <a:srgbClr val="FF0000"/>
                </a:solidFill>
              </a:rPr>
              <a:t>FL1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上箭头 4"/>
          <p:cNvSpPr/>
          <p:nvPr/>
        </p:nvSpPr>
        <p:spPr>
          <a:xfrm>
            <a:off x="4427984" y="2996952"/>
            <a:ext cx="72008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上箭头 6"/>
          <p:cNvSpPr/>
          <p:nvPr/>
        </p:nvSpPr>
        <p:spPr>
          <a:xfrm>
            <a:off x="5004048" y="2996952"/>
            <a:ext cx="72008" cy="216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0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280919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9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183880" cy="648072"/>
          </a:xfrm>
        </p:spPr>
        <p:txBody>
          <a:bodyPr/>
          <a:lstStyle/>
          <a:p>
            <a:r>
              <a:rPr lang="zh-CN" altLang="en-US" dirty="0" smtClean="0"/>
              <a:t>自研</a:t>
            </a:r>
            <a:r>
              <a:rPr lang="en-US" altLang="zh-CN" dirty="0" smtClean="0"/>
              <a:t>DTV</a:t>
            </a:r>
            <a:r>
              <a:rPr lang="zh-CN" altLang="en-US" dirty="0" smtClean="0"/>
              <a:t>选频处理单元</a:t>
            </a:r>
            <a:r>
              <a:rPr lang="en-US" altLang="zh-CN" dirty="0" smtClean="0"/>
              <a:t>PCB</a:t>
            </a:r>
            <a:r>
              <a:rPr lang="zh-CN" altLang="en-US" dirty="0" smtClean="0"/>
              <a:t>板（</a:t>
            </a:r>
            <a:r>
              <a:rPr lang="en-US" altLang="zh-CN" dirty="0" smtClean="0"/>
              <a:t>2D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098" name="Picture 2" descr="D:\移动直放站研究  2023\☆   移动电视小信号选频板 2023\DTV选频处理板2D仿真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120730" cy="445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8183880" cy="648072"/>
          </a:xfrm>
        </p:spPr>
        <p:txBody>
          <a:bodyPr/>
          <a:lstStyle/>
          <a:p>
            <a:r>
              <a:rPr lang="zh-CN" altLang="en-US" dirty="0" smtClean="0"/>
              <a:t>自研</a:t>
            </a:r>
            <a:r>
              <a:rPr lang="en-US" altLang="zh-CN" dirty="0" smtClean="0"/>
              <a:t>DTV</a:t>
            </a:r>
            <a:r>
              <a:rPr lang="zh-CN" altLang="en-US" dirty="0" smtClean="0"/>
              <a:t>选频处理单元</a:t>
            </a:r>
            <a:r>
              <a:rPr lang="en-US" altLang="zh-CN" dirty="0" smtClean="0"/>
              <a:t>PCB</a:t>
            </a:r>
            <a:r>
              <a:rPr lang="zh-CN" altLang="en-US" dirty="0" smtClean="0"/>
              <a:t>板（</a:t>
            </a:r>
            <a:r>
              <a:rPr lang="en-US" altLang="zh-CN" dirty="0" smtClean="0"/>
              <a:t>3D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122" name="Picture 2" descr="D:\移动直放站研究  2023\☆   移动电视小信号选频板 2023\DTV选频处理板3D仿真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68951" cy="465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点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视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2840</TotalTime>
  <Words>950</Words>
  <Application>Microsoft Office PowerPoint</Application>
  <PresentationFormat>全屏显示(4:3)</PresentationFormat>
  <Paragraphs>81</Paragraphs>
  <Slides>26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视点</vt:lpstr>
      <vt:lpstr> 移动电视覆盖补点设备 自研、改造情况汇报</vt:lpstr>
      <vt:lpstr>自研：DTV选频处理单元</vt:lpstr>
      <vt:lpstr>覆盖补点关键设备——选频处理器</vt:lpstr>
      <vt:lpstr>原三维DTV小信号处理单元（原理框图）</vt:lpstr>
      <vt:lpstr>原三维DTV小信号处理单元（照片）</vt:lpstr>
      <vt:lpstr>改本振方案制作的DTV小信号处理单元（照片）</vt:lpstr>
      <vt:lpstr>PowerPoint 演示文稿</vt:lpstr>
      <vt:lpstr>自研DTV选频处理单元PCB板（2D）</vt:lpstr>
      <vt:lpstr>自研DTV选频处理单元PCB板（3D）</vt:lpstr>
      <vt:lpstr>自研DTV选频处理单元PCB板（实物）</vt:lpstr>
      <vt:lpstr>自研DTV选频处理单元</vt:lpstr>
      <vt:lpstr>测试情况：</vt:lpstr>
      <vt:lpstr>PowerPoint 演示文稿</vt:lpstr>
      <vt:lpstr>自研DTV选频处理单元与三维光纤近端、远端联调</vt:lpstr>
      <vt:lpstr>广电传媒大厦空收信号测试</vt:lpstr>
      <vt:lpstr>改造：光纤直放站</vt:lpstr>
      <vt:lpstr>DTV选频单元与近端机-光纤直放站联调</vt:lpstr>
      <vt:lpstr>光纤直放站内部结构</vt:lpstr>
      <vt:lpstr>光纤直放站中射频功放测试</vt:lpstr>
      <vt:lpstr>系统联调测试情况</vt:lpstr>
      <vt:lpstr>光纤直放站中的腔体滤波器替换</vt:lpstr>
      <vt:lpstr>SAW BPF+AGC放大模块</vt:lpstr>
      <vt:lpstr>关于光纤直放站中的开关电源问题</vt:lpstr>
      <vt:lpstr>    后续相关工作</vt:lpstr>
      <vt:lpstr>①自研DTV选频处理单元试用；  ②确定DTV选频处理器数量，准备小批量生产；  ③统计光纤直放站、宽带功放数量，确定制作BPF+AGC放大模块数量。  ④隧道中现用POI需要调整。  ⑤确定覆盖补点工程项目实施计划。 </vt:lpstr>
      <vt:lpstr>End！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无线工作室成立碰头会</dc:title>
  <dc:creator>zyx</dc:creator>
  <cp:lastModifiedBy>DELL</cp:lastModifiedBy>
  <cp:revision>507</cp:revision>
  <dcterms:created xsi:type="dcterms:W3CDTF">2021-04-01T04:51:31Z</dcterms:created>
  <dcterms:modified xsi:type="dcterms:W3CDTF">2023-05-12T08:04:48Z</dcterms:modified>
</cp:coreProperties>
</file>